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71" r:id="rId14"/>
    <p:sldId id="267" r:id="rId15"/>
    <p:sldId id="270" r:id="rId16"/>
  </p:sldIdLst>
  <p:sldSz cx="9144000" cy="6858000" type="screen4x3"/>
  <p:notesSz cx="6858000" cy="9144000"/>
  <p:defaultTextStyle>
    <a:defPPr>
      <a:defRPr lang="es-H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8" name="27 Marcador de fecha"/>
          <p:cNvSpPr>
            <a:spLocks noGrp="1"/>
          </p:cNvSpPr>
          <p:nvPr>
            <p:ph type="dt" sz="half" idx="10"/>
          </p:nvPr>
        </p:nvSpPr>
        <p:spPr/>
        <p:txBody>
          <a:bodyPr/>
          <a:lstStyle>
            <a:extLst/>
          </a:lstStyle>
          <a:p>
            <a:fld id="{24E35817-E808-4568-8B6C-AF09720C8591}" type="datetimeFigureOut">
              <a:rPr lang="es-HN" smtClean="0"/>
              <a:t>17/06/2015</a:t>
            </a:fld>
            <a:endParaRPr lang="es-HN"/>
          </a:p>
        </p:txBody>
      </p:sp>
      <p:sp>
        <p:nvSpPr>
          <p:cNvPr id="17" name="16 Marcador de pie de página"/>
          <p:cNvSpPr>
            <a:spLocks noGrp="1"/>
          </p:cNvSpPr>
          <p:nvPr>
            <p:ph type="ftr" sz="quarter" idx="11"/>
          </p:nvPr>
        </p:nvSpPr>
        <p:spPr/>
        <p:txBody>
          <a:bodyPr/>
          <a:lstStyle>
            <a:extLst/>
          </a:lstStyle>
          <a:p>
            <a:endParaRPr lang="es-HN"/>
          </a:p>
        </p:txBody>
      </p:sp>
      <p:sp>
        <p:nvSpPr>
          <p:cNvPr id="29" name="28 Marcador de número de diapositiva"/>
          <p:cNvSpPr>
            <a:spLocks noGrp="1"/>
          </p:cNvSpPr>
          <p:nvPr>
            <p:ph type="sldNum" sz="quarter" idx="12"/>
          </p:nvPr>
        </p:nvSpPr>
        <p:spPr/>
        <p:txBody>
          <a:bodyPr/>
          <a:lstStyle>
            <a:extLst/>
          </a:lstStyle>
          <a:p>
            <a:fld id="{EB50F675-A265-4A5D-97B2-382FA3292121}" type="slidenum">
              <a:rPr lang="es-HN" smtClean="0"/>
              <a:t>‹Nº›</a:t>
            </a:fld>
            <a:endParaRPr lang="es-HN"/>
          </a:p>
        </p:txBody>
      </p:sp>
      <p:sp>
        <p:nvSpPr>
          <p:cNvPr id="32" name="31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38 Rectángulo"/>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39 Rectángulo"/>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40 Rectángulo"/>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41 Rectángulo"/>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Título"/>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56" name="55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64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65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66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4E35817-E808-4568-8B6C-AF09720C8591}" type="datetimeFigureOut">
              <a:rPr lang="es-HN" smtClean="0"/>
              <a:t>17/06/2015</a:t>
            </a:fld>
            <a:endParaRPr lang="es-HN"/>
          </a:p>
        </p:txBody>
      </p:sp>
      <p:sp>
        <p:nvSpPr>
          <p:cNvPr id="5" name="4 Marcador de pie de página"/>
          <p:cNvSpPr>
            <a:spLocks noGrp="1"/>
          </p:cNvSpPr>
          <p:nvPr>
            <p:ph type="ftr" sz="quarter" idx="11"/>
          </p:nvPr>
        </p:nvSpPr>
        <p:spPr/>
        <p:txBody>
          <a:bodyPr/>
          <a:lstStyle>
            <a:extLst/>
          </a:lstStyle>
          <a:p>
            <a:endParaRPr lang="es-HN"/>
          </a:p>
        </p:txBody>
      </p:sp>
      <p:sp>
        <p:nvSpPr>
          <p:cNvPr id="6" name="5 Marcador de número de diapositiva"/>
          <p:cNvSpPr>
            <a:spLocks noGrp="1"/>
          </p:cNvSpPr>
          <p:nvPr>
            <p:ph type="sldNum" sz="quarter" idx="12"/>
          </p:nvPr>
        </p:nvSpPr>
        <p:spPr/>
        <p:txBody>
          <a:bodyPr/>
          <a:lstStyle>
            <a:extLst/>
          </a:lstStyle>
          <a:p>
            <a:fld id="{EB50F675-A265-4A5D-97B2-382FA3292121}" type="slidenum">
              <a:rPr lang="es-HN" smtClean="0"/>
              <a:t>‹Nº›</a:t>
            </a:fld>
            <a:endParaRPr lang="es-H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981200" cy="5851525"/>
          </a:xfrm>
        </p:spPr>
        <p:txBody>
          <a:bodyPr vert="eaVert" anchor="ct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274639"/>
            <a:ext cx="58674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4E35817-E808-4568-8B6C-AF09720C8591}" type="datetimeFigureOut">
              <a:rPr lang="es-HN" smtClean="0"/>
              <a:t>17/06/2015</a:t>
            </a:fld>
            <a:endParaRPr lang="es-HN"/>
          </a:p>
        </p:txBody>
      </p:sp>
      <p:sp>
        <p:nvSpPr>
          <p:cNvPr id="5" name="4 Marcador de pie de página"/>
          <p:cNvSpPr>
            <a:spLocks noGrp="1"/>
          </p:cNvSpPr>
          <p:nvPr>
            <p:ph type="ftr" sz="quarter" idx="11"/>
          </p:nvPr>
        </p:nvSpPr>
        <p:spPr/>
        <p:txBody>
          <a:bodyPr/>
          <a:lstStyle>
            <a:extLst/>
          </a:lstStyle>
          <a:p>
            <a:endParaRPr lang="es-HN"/>
          </a:p>
        </p:txBody>
      </p:sp>
      <p:sp>
        <p:nvSpPr>
          <p:cNvPr id="6" name="5 Marcador de número de diapositiva"/>
          <p:cNvSpPr>
            <a:spLocks noGrp="1"/>
          </p:cNvSpPr>
          <p:nvPr>
            <p:ph type="sldNum" sz="quarter" idx="12"/>
          </p:nvPr>
        </p:nvSpPr>
        <p:spPr/>
        <p:txBody>
          <a:bodyPr/>
          <a:lstStyle>
            <a:extLst/>
          </a:lstStyle>
          <a:p>
            <a:fld id="{EB50F675-A265-4A5D-97B2-382FA3292121}" type="slidenum">
              <a:rPr lang="es-HN" smtClean="0"/>
              <a:t>‹Nº›</a:t>
            </a:fld>
            <a:endParaRPr lang="es-H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4E35817-E808-4568-8B6C-AF09720C8591}" type="datetimeFigureOut">
              <a:rPr lang="es-HN" smtClean="0"/>
              <a:t>17/06/2015</a:t>
            </a:fld>
            <a:endParaRPr lang="es-HN"/>
          </a:p>
        </p:txBody>
      </p:sp>
      <p:sp>
        <p:nvSpPr>
          <p:cNvPr id="5" name="4 Marcador de pie de página"/>
          <p:cNvSpPr>
            <a:spLocks noGrp="1"/>
          </p:cNvSpPr>
          <p:nvPr>
            <p:ph type="ftr" sz="quarter" idx="11"/>
          </p:nvPr>
        </p:nvSpPr>
        <p:spPr/>
        <p:txBody>
          <a:bodyPr/>
          <a:lstStyle>
            <a:extLst/>
          </a:lstStyle>
          <a:p>
            <a:endParaRPr lang="es-HN"/>
          </a:p>
        </p:txBody>
      </p:sp>
      <p:sp>
        <p:nvSpPr>
          <p:cNvPr id="6" name="5 Marcador de número de diapositiva"/>
          <p:cNvSpPr>
            <a:spLocks noGrp="1"/>
          </p:cNvSpPr>
          <p:nvPr>
            <p:ph type="sldNum" sz="quarter" idx="12"/>
          </p:nvPr>
        </p:nvSpPr>
        <p:spPr/>
        <p:txBody>
          <a:bodyPr/>
          <a:lstStyle>
            <a:extLst/>
          </a:lstStyle>
          <a:p>
            <a:fld id="{EB50F675-A265-4A5D-97B2-382FA3292121}" type="slidenum">
              <a:rPr lang="es-HN" smtClean="0"/>
              <a:t>‹Nº›</a:t>
            </a:fld>
            <a:endParaRPr lang="es-H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4" name="13 Forma libre"/>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14 Forma libre"/>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12 Forma libre"/>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15 Forma libre"/>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16 Forma libre"/>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17 Forma libre"/>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18 Forma libre"/>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19 Forma libre"/>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20 Forma libre"/>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21 Forma libre"/>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22 Forma libre"/>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23 Forma libre"/>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24 Forma libre"/>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25 Forma libre"/>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26 Forma libre"/>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2 Marcador de texto"/>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24E35817-E808-4568-8B6C-AF09720C8591}" type="datetimeFigureOut">
              <a:rPr lang="es-HN" smtClean="0"/>
              <a:t>17/06/2015</a:t>
            </a:fld>
            <a:endParaRPr lang="es-HN"/>
          </a:p>
        </p:txBody>
      </p:sp>
      <p:sp>
        <p:nvSpPr>
          <p:cNvPr id="5" name="4 Marcador de pie de página"/>
          <p:cNvSpPr>
            <a:spLocks noGrp="1"/>
          </p:cNvSpPr>
          <p:nvPr>
            <p:ph type="ftr" sz="quarter" idx="11"/>
          </p:nvPr>
        </p:nvSpPr>
        <p:spPr/>
        <p:txBody>
          <a:bodyPr/>
          <a:lstStyle>
            <a:extLst/>
          </a:lstStyle>
          <a:p>
            <a:endParaRPr lang="es-HN"/>
          </a:p>
        </p:txBody>
      </p:sp>
      <p:sp>
        <p:nvSpPr>
          <p:cNvPr id="6" name="5 Marcador de número de diapositiva"/>
          <p:cNvSpPr>
            <a:spLocks noGrp="1"/>
          </p:cNvSpPr>
          <p:nvPr>
            <p:ph type="sldNum" sz="quarter" idx="12"/>
          </p:nvPr>
        </p:nvSpPr>
        <p:spPr/>
        <p:txBody>
          <a:bodyPr/>
          <a:lstStyle>
            <a:extLst/>
          </a:lstStyle>
          <a:p>
            <a:fld id="{EB50F675-A265-4A5D-97B2-382FA3292121}" type="slidenum">
              <a:rPr lang="es-HN" smtClean="0"/>
              <a:t>‹Nº›</a:t>
            </a:fld>
            <a:endParaRPr lang="es-HN"/>
          </a:p>
        </p:txBody>
      </p:sp>
      <p:sp>
        <p:nvSpPr>
          <p:cNvPr id="7" name="6 Rectángulo"/>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s-ES" smtClean="0"/>
              <a:t>Haga clic para modificar el estilo de título del patrón</a:t>
            </a:r>
            <a:endParaRPr kumimoji="0" lang="en-US"/>
          </a:p>
        </p:txBody>
      </p:sp>
      <p:sp>
        <p:nvSpPr>
          <p:cNvPr id="8" name="7 Rectángulo"/>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Rectángulo"/>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Rectángulo"/>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2064"/>
            <a:ext cx="8229600" cy="9144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24E35817-E808-4568-8B6C-AF09720C8591}" type="datetimeFigureOut">
              <a:rPr lang="es-HN" smtClean="0"/>
              <a:t>17/06/2015</a:t>
            </a:fld>
            <a:endParaRPr lang="es-HN"/>
          </a:p>
        </p:txBody>
      </p:sp>
      <p:sp>
        <p:nvSpPr>
          <p:cNvPr id="6" name="5 Marcador de pie de página"/>
          <p:cNvSpPr>
            <a:spLocks noGrp="1"/>
          </p:cNvSpPr>
          <p:nvPr>
            <p:ph type="ftr" sz="quarter" idx="11"/>
          </p:nvPr>
        </p:nvSpPr>
        <p:spPr/>
        <p:txBody>
          <a:bodyPr/>
          <a:lstStyle>
            <a:extLst/>
          </a:lstStyle>
          <a:p>
            <a:endParaRPr lang="es-HN"/>
          </a:p>
        </p:txBody>
      </p:sp>
      <p:sp>
        <p:nvSpPr>
          <p:cNvPr id="7" name="6 Marcador de número de diapositiva"/>
          <p:cNvSpPr>
            <a:spLocks noGrp="1"/>
          </p:cNvSpPr>
          <p:nvPr>
            <p:ph type="sldNum" sz="quarter" idx="12"/>
          </p:nvPr>
        </p:nvSpPr>
        <p:spPr/>
        <p:txBody>
          <a:bodyPr/>
          <a:lstStyle>
            <a:extLst/>
          </a:lstStyle>
          <a:p>
            <a:fld id="{EB50F675-A265-4A5D-97B2-382FA3292121}" type="slidenum">
              <a:rPr lang="es-HN" smtClean="0"/>
              <a:t>‹Nº›</a:t>
            </a:fld>
            <a:endParaRPr lang="es-H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5" name="24 Rectángulo"/>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504824" y="512064"/>
            <a:ext cx="7772400" cy="914400"/>
          </a:xfrm>
        </p:spPr>
        <p:txBody>
          <a:bodyPr anchor="t"/>
          <a:lstStyle>
            <a:lvl1pPr>
              <a:defRPr sz="400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24E35817-E808-4568-8B6C-AF09720C8591}" type="datetimeFigureOut">
              <a:rPr lang="es-HN" smtClean="0"/>
              <a:t>17/06/2015</a:t>
            </a:fld>
            <a:endParaRPr lang="es-HN"/>
          </a:p>
        </p:txBody>
      </p:sp>
      <p:sp>
        <p:nvSpPr>
          <p:cNvPr id="8" name="7 Marcador de pie de página"/>
          <p:cNvSpPr>
            <a:spLocks noGrp="1"/>
          </p:cNvSpPr>
          <p:nvPr>
            <p:ph type="ftr" sz="quarter" idx="11"/>
          </p:nvPr>
        </p:nvSpPr>
        <p:spPr/>
        <p:txBody>
          <a:bodyPr/>
          <a:lstStyle>
            <a:extLst/>
          </a:lstStyle>
          <a:p>
            <a:endParaRPr lang="es-HN"/>
          </a:p>
        </p:txBody>
      </p:sp>
      <p:sp>
        <p:nvSpPr>
          <p:cNvPr id="9" name="8 Marcador de número de diapositiva"/>
          <p:cNvSpPr>
            <a:spLocks noGrp="1"/>
          </p:cNvSpPr>
          <p:nvPr>
            <p:ph type="sldNum" sz="quarter" idx="12"/>
          </p:nvPr>
        </p:nvSpPr>
        <p:spPr/>
        <p:txBody>
          <a:bodyPr/>
          <a:lstStyle>
            <a:extLst/>
          </a:lstStyle>
          <a:p>
            <a:fld id="{EB50F675-A265-4A5D-97B2-382FA3292121}" type="slidenum">
              <a:rPr lang="es-HN" smtClean="0"/>
              <a:t>‹Nº›</a:t>
            </a:fld>
            <a:endParaRPr lang="es-HN"/>
          </a:p>
        </p:txBody>
      </p:sp>
      <p:sp>
        <p:nvSpPr>
          <p:cNvPr id="16" name="15 Rectángulo"/>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16 Rectángulo"/>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17 Rectángulo"/>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18 Rectángulo"/>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19 Rectángulo"/>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20 Rectángulo"/>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Rectángulo"/>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28 Rectángulo"/>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29 Rectángulo"/>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914400"/>
          </a:xfrm>
        </p:spPr>
        <p:txBody>
          <a:bodyPr/>
          <a:lstStyle>
            <a:lvl1pPr>
              <a:defRPr sz="4000" cap="none" baseline="0"/>
            </a:lvl1pPr>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24E35817-E808-4568-8B6C-AF09720C8591}" type="datetimeFigureOut">
              <a:rPr lang="es-HN" smtClean="0"/>
              <a:t>17/06/2015</a:t>
            </a:fld>
            <a:endParaRPr lang="es-HN"/>
          </a:p>
        </p:txBody>
      </p:sp>
      <p:sp>
        <p:nvSpPr>
          <p:cNvPr id="4" name="3 Marcador de pie de página"/>
          <p:cNvSpPr>
            <a:spLocks noGrp="1"/>
          </p:cNvSpPr>
          <p:nvPr>
            <p:ph type="ftr" sz="quarter" idx="11"/>
          </p:nvPr>
        </p:nvSpPr>
        <p:spPr/>
        <p:txBody>
          <a:bodyPr/>
          <a:lstStyle>
            <a:extLst/>
          </a:lstStyle>
          <a:p>
            <a:endParaRPr lang="es-HN"/>
          </a:p>
        </p:txBody>
      </p:sp>
      <p:sp>
        <p:nvSpPr>
          <p:cNvPr id="5" name="4 Marcador de número de diapositiva"/>
          <p:cNvSpPr>
            <a:spLocks noGrp="1"/>
          </p:cNvSpPr>
          <p:nvPr>
            <p:ph type="sldNum" sz="quarter" idx="12"/>
          </p:nvPr>
        </p:nvSpPr>
        <p:spPr/>
        <p:txBody>
          <a:bodyPr/>
          <a:lstStyle>
            <a:extLst/>
          </a:lstStyle>
          <a:p>
            <a:fld id="{EB50F675-A265-4A5D-97B2-382FA3292121}" type="slidenum">
              <a:rPr lang="es-HN" smtClean="0"/>
              <a:t>‹Nº›</a:t>
            </a:fld>
            <a:endParaRPr lang="es-H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24E35817-E808-4568-8B6C-AF09720C8591}" type="datetimeFigureOut">
              <a:rPr lang="es-HN" smtClean="0"/>
              <a:t>17/06/2015</a:t>
            </a:fld>
            <a:endParaRPr lang="es-HN"/>
          </a:p>
        </p:txBody>
      </p:sp>
      <p:sp>
        <p:nvSpPr>
          <p:cNvPr id="3" name="2 Marcador de pie de página"/>
          <p:cNvSpPr>
            <a:spLocks noGrp="1"/>
          </p:cNvSpPr>
          <p:nvPr>
            <p:ph type="ftr" sz="quarter" idx="11"/>
          </p:nvPr>
        </p:nvSpPr>
        <p:spPr/>
        <p:txBody>
          <a:bodyPr/>
          <a:lstStyle>
            <a:extLst/>
          </a:lstStyle>
          <a:p>
            <a:endParaRPr lang="es-HN"/>
          </a:p>
        </p:txBody>
      </p:sp>
      <p:sp>
        <p:nvSpPr>
          <p:cNvPr id="4" name="3 Marcador de número de diapositiva"/>
          <p:cNvSpPr>
            <a:spLocks noGrp="1"/>
          </p:cNvSpPr>
          <p:nvPr>
            <p:ph type="sldNum" sz="quarter" idx="12"/>
          </p:nvPr>
        </p:nvSpPr>
        <p:spPr/>
        <p:txBody>
          <a:bodyPr/>
          <a:lstStyle>
            <a:extLst/>
          </a:lstStyle>
          <a:p>
            <a:fld id="{EB50F675-A265-4A5D-97B2-382FA3292121}" type="slidenum">
              <a:rPr lang="es-HN" smtClean="0"/>
              <a:t>‹Nº›</a:t>
            </a:fld>
            <a:endParaRPr lang="es-H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273050"/>
            <a:ext cx="8229600" cy="1162050"/>
          </a:xfrm>
        </p:spPr>
        <p:txBody>
          <a:bodyPr anchor="ctr"/>
          <a:lstStyle>
            <a:lvl1pPr algn="l">
              <a:buNone/>
              <a:defRPr sz="3600" b="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24E35817-E808-4568-8B6C-AF09720C8591}" type="datetimeFigureOut">
              <a:rPr lang="es-HN" smtClean="0"/>
              <a:t>17/06/2015</a:t>
            </a:fld>
            <a:endParaRPr lang="es-HN"/>
          </a:p>
        </p:txBody>
      </p:sp>
      <p:sp>
        <p:nvSpPr>
          <p:cNvPr id="6" name="5 Marcador de pie de página"/>
          <p:cNvSpPr>
            <a:spLocks noGrp="1"/>
          </p:cNvSpPr>
          <p:nvPr>
            <p:ph type="ftr" sz="quarter" idx="11"/>
          </p:nvPr>
        </p:nvSpPr>
        <p:spPr/>
        <p:txBody>
          <a:bodyPr/>
          <a:lstStyle>
            <a:extLst/>
          </a:lstStyle>
          <a:p>
            <a:endParaRPr lang="es-HN"/>
          </a:p>
        </p:txBody>
      </p:sp>
      <p:sp>
        <p:nvSpPr>
          <p:cNvPr id="7" name="6 Marcador de número de diapositiva"/>
          <p:cNvSpPr>
            <a:spLocks noGrp="1"/>
          </p:cNvSpPr>
          <p:nvPr>
            <p:ph type="sldNum" sz="quarter" idx="12"/>
          </p:nvPr>
        </p:nvSpPr>
        <p:spPr/>
        <p:txBody>
          <a:bodyPr/>
          <a:lstStyle>
            <a:extLst/>
          </a:lstStyle>
          <a:p>
            <a:fld id="{EB50F675-A265-4A5D-97B2-382FA3292121}" type="slidenum">
              <a:rPr lang="es-HN" smtClean="0"/>
              <a:t>‹Nº›</a:t>
            </a:fld>
            <a:endParaRPr lang="es-H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7 Rectángulo"/>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8 Conector recto"/>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Grupo"/>
          <p:cNvGrpSpPr/>
          <p:nvPr/>
        </p:nvGrpSpPr>
        <p:grpSpPr>
          <a:xfrm rot="5400000">
            <a:off x="8514581" y="1219200"/>
            <a:ext cx="132763" cy="128466"/>
            <a:chOff x="6668087" y="1297746"/>
            <a:chExt cx="161840" cy="156602"/>
          </a:xfrm>
        </p:grpSpPr>
        <p:cxnSp>
          <p:nvCxnSpPr>
            <p:cNvPr id="15" name="14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Título"/>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grpSp>
        <p:nvGrpSpPr>
          <p:cNvPr id="14" name="13 Grupo"/>
          <p:cNvGrpSpPr/>
          <p:nvPr/>
        </p:nvGrpSpPr>
        <p:grpSpPr>
          <a:xfrm rot="5400000">
            <a:off x="8666981" y="1371600"/>
            <a:ext cx="132763" cy="128466"/>
            <a:chOff x="6668087" y="1297746"/>
            <a:chExt cx="161840" cy="156602"/>
          </a:xfrm>
        </p:grpSpPr>
        <p:cxnSp>
          <p:nvCxnSpPr>
            <p:cNvPr id="11" name="10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Grupo"/>
          <p:cNvGrpSpPr/>
          <p:nvPr/>
        </p:nvGrpSpPr>
        <p:grpSpPr>
          <a:xfrm rot="5400000">
            <a:off x="8320088" y="1474763"/>
            <a:ext cx="132763" cy="128466"/>
            <a:chOff x="6668087" y="1297746"/>
            <a:chExt cx="161840" cy="156602"/>
          </a:xfrm>
        </p:grpSpPr>
        <p:cxnSp>
          <p:nvCxnSpPr>
            <p:cNvPr id="19" name="18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Marcador de fecha"/>
          <p:cNvSpPr>
            <a:spLocks noGrp="1"/>
          </p:cNvSpPr>
          <p:nvPr>
            <p:ph type="dt" sz="half" idx="10"/>
          </p:nvPr>
        </p:nvSpPr>
        <p:spPr>
          <a:xfrm>
            <a:off x="6477000" y="55499"/>
            <a:ext cx="2133600" cy="365125"/>
          </a:xfrm>
        </p:spPr>
        <p:txBody>
          <a:bodyPr/>
          <a:lstStyle>
            <a:extLst/>
          </a:lstStyle>
          <a:p>
            <a:fld id="{24E35817-E808-4568-8B6C-AF09720C8591}" type="datetimeFigureOut">
              <a:rPr lang="es-HN" smtClean="0"/>
              <a:t>17/06/2015</a:t>
            </a:fld>
            <a:endParaRPr lang="es-HN"/>
          </a:p>
        </p:txBody>
      </p:sp>
      <p:sp>
        <p:nvSpPr>
          <p:cNvPr id="6" name="5 Marcador de pie de página"/>
          <p:cNvSpPr>
            <a:spLocks noGrp="1"/>
          </p:cNvSpPr>
          <p:nvPr>
            <p:ph type="ftr" sz="quarter" idx="11"/>
          </p:nvPr>
        </p:nvSpPr>
        <p:spPr>
          <a:xfrm>
            <a:off x="914400" y="55499"/>
            <a:ext cx="5562600" cy="365125"/>
          </a:xfrm>
        </p:spPr>
        <p:txBody>
          <a:bodyPr/>
          <a:lstStyle>
            <a:extLst/>
          </a:lstStyle>
          <a:p>
            <a:endParaRPr lang="es-HN"/>
          </a:p>
        </p:txBody>
      </p:sp>
      <p:sp>
        <p:nvSpPr>
          <p:cNvPr id="7" name="6 Marcador de número de diapositiva"/>
          <p:cNvSpPr>
            <a:spLocks noGrp="1"/>
          </p:cNvSpPr>
          <p:nvPr>
            <p:ph type="sldNum" sz="quarter" idx="12"/>
          </p:nvPr>
        </p:nvSpPr>
        <p:spPr>
          <a:xfrm>
            <a:off x="8610600" y="55499"/>
            <a:ext cx="457200" cy="365125"/>
          </a:xfrm>
        </p:spPr>
        <p:txBody>
          <a:bodyPr/>
          <a:lstStyle>
            <a:extLst/>
          </a:lstStyle>
          <a:p>
            <a:fld id="{EB50F675-A265-4A5D-97B2-382FA3292121}" type="slidenum">
              <a:rPr lang="es-HN" smtClean="0"/>
              <a:t>‹Nº›</a:t>
            </a:fld>
            <a:endParaRPr lang="es-H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14 Rectángulo"/>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15 Rectángulo"/>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16 Rectángulo"/>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Marcador de título"/>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24E35817-E808-4568-8B6C-AF09720C8591}" type="datetimeFigureOut">
              <a:rPr lang="es-HN" smtClean="0"/>
              <a:t>17/06/2015</a:t>
            </a:fld>
            <a:endParaRPr lang="es-HN"/>
          </a:p>
        </p:txBody>
      </p:sp>
      <p:sp>
        <p:nvSpPr>
          <p:cNvPr id="3" name="2 Marcador de pie de página"/>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s-HN"/>
          </a:p>
        </p:txBody>
      </p:sp>
      <p:sp>
        <p:nvSpPr>
          <p:cNvPr id="23" name="22 Marcador de número de diapositiva"/>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EB50F675-A265-4A5D-97B2-382FA3292121}" type="slidenum">
              <a:rPr lang="es-HN" smtClean="0"/>
              <a:t>‹Nº›</a:t>
            </a:fld>
            <a:endParaRPr lang="es-HN"/>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99592" y="548680"/>
            <a:ext cx="7772400" cy="1975104"/>
          </a:xfrm>
        </p:spPr>
        <p:txBody>
          <a:bodyPr>
            <a:normAutofit fontScale="90000"/>
          </a:bodyPr>
          <a:lstStyle/>
          <a:p>
            <a:r>
              <a:rPr lang="es-MX" dirty="0" smtClean="0"/>
              <a:t/>
            </a:r>
            <a:br>
              <a:rPr lang="es-MX" dirty="0" smtClean="0"/>
            </a:br>
            <a:r>
              <a:rPr lang="es-MX" dirty="0" smtClean="0"/>
              <a:t/>
            </a:r>
            <a:br>
              <a:rPr lang="es-MX" dirty="0" smtClean="0"/>
            </a:br>
            <a:r>
              <a:rPr lang="es-MX" dirty="0"/>
              <a:t/>
            </a:r>
            <a:br>
              <a:rPr lang="es-MX" dirty="0"/>
            </a:br>
            <a:r>
              <a:rPr lang="es-MX" dirty="0" smtClean="0"/>
              <a:t/>
            </a:r>
            <a:br>
              <a:rPr lang="es-MX" dirty="0" smtClean="0"/>
            </a:br>
            <a:r>
              <a:rPr lang="es-MX" sz="4900" dirty="0" smtClean="0"/>
              <a:t>SUSPENSIÓN DE LOS CONTRATOS DE TRABAJO</a:t>
            </a:r>
            <a:r>
              <a:rPr lang="es-MX" dirty="0" smtClean="0"/>
              <a:t/>
            </a:r>
            <a:br>
              <a:rPr lang="es-MX" dirty="0" smtClean="0"/>
            </a:br>
            <a:endParaRPr lang="es-HN" dirty="0"/>
          </a:p>
        </p:txBody>
      </p:sp>
    </p:spTree>
    <p:extLst>
      <p:ext uri="{BB962C8B-B14F-4D97-AF65-F5344CB8AC3E}">
        <p14:creationId xmlns:p14="http://schemas.microsoft.com/office/powerpoint/2010/main" val="28775128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DESPIDO POSTERIOR A UNA SUSPENSIÓN</a:t>
            </a:r>
            <a:endParaRPr lang="es-HN" dirty="0"/>
          </a:p>
        </p:txBody>
      </p:sp>
      <p:sp>
        <p:nvSpPr>
          <p:cNvPr id="3" name="2 Marcador de contenido"/>
          <p:cNvSpPr>
            <a:spLocks noGrp="1"/>
          </p:cNvSpPr>
          <p:nvPr>
            <p:ph idx="1"/>
          </p:nvPr>
        </p:nvSpPr>
        <p:spPr/>
        <p:txBody>
          <a:bodyPr/>
          <a:lstStyle/>
          <a:p>
            <a:pPr marL="68580" indent="0">
              <a:buNone/>
            </a:pPr>
            <a:endParaRPr lang="es-MX" dirty="0" smtClean="0"/>
          </a:p>
          <a:p>
            <a:pPr marL="68580" indent="0">
              <a:buNone/>
            </a:pPr>
            <a:r>
              <a:rPr lang="es-MX" dirty="0" smtClean="0"/>
              <a:t>Articulo 110</a:t>
            </a:r>
          </a:p>
          <a:p>
            <a:pPr marL="68580" indent="0">
              <a:buNone/>
            </a:pPr>
            <a:r>
              <a:rPr lang="es-MX" dirty="0" smtClean="0"/>
              <a:t>“</a:t>
            </a:r>
            <a:r>
              <a:rPr lang="es-MX" dirty="0"/>
              <a:t>Cuando el despido injustificado surta efecto, el trabajador tendrá derecho a la remuneración debida durante la suspensión del trabajo y a la indemnización o a que se le reintegre al trabajo, a su </a:t>
            </a:r>
            <a:r>
              <a:rPr lang="es-MX" dirty="0" smtClean="0"/>
              <a:t>elección.”</a:t>
            </a:r>
            <a:endParaRPr lang="es-HN" dirty="0"/>
          </a:p>
        </p:txBody>
      </p:sp>
    </p:spTree>
    <p:extLst>
      <p:ext uri="{BB962C8B-B14F-4D97-AF65-F5344CB8AC3E}">
        <p14:creationId xmlns:p14="http://schemas.microsoft.com/office/powerpoint/2010/main" val="28022081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SUSPENSIÓN DE LOS CONTRATOS DE TRABAJO DEL SECTOR PÚBLICO</a:t>
            </a:r>
            <a:br>
              <a:rPr lang="es-MX" dirty="0" smtClean="0"/>
            </a:br>
            <a:r>
              <a:rPr lang="es-MX" dirty="0"/>
              <a:t/>
            </a:r>
            <a:br>
              <a:rPr lang="es-MX" dirty="0"/>
            </a:br>
            <a:endParaRPr lang="es-HN" dirty="0"/>
          </a:p>
        </p:txBody>
      </p:sp>
      <p:sp>
        <p:nvSpPr>
          <p:cNvPr id="3" name="2 Marcador de contenido"/>
          <p:cNvSpPr>
            <a:spLocks noGrp="1"/>
          </p:cNvSpPr>
          <p:nvPr>
            <p:ph idx="1"/>
          </p:nvPr>
        </p:nvSpPr>
        <p:spPr>
          <a:xfrm>
            <a:off x="914400" y="2564904"/>
            <a:ext cx="7772400" cy="3790656"/>
          </a:xfrm>
        </p:spPr>
        <p:txBody>
          <a:bodyPr>
            <a:normAutofit/>
          </a:bodyPr>
          <a:lstStyle/>
          <a:p>
            <a:endParaRPr lang="es-MX" dirty="0" smtClean="0"/>
          </a:p>
          <a:p>
            <a:r>
              <a:rPr lang="es-MX" dirty="0" smtClean="0"/>
              <a:t>INSEP </a:t>
            </a:r>
          </a:p>
          <a:p>
            <a:pPr marL="68580" indent="0">
              <a:buNone/>
            </a:pPr>
            <a:r>
              <a:rPr lang="es-MX" sz="2600" dirty="0" smtClean="0"/>
              <a:t>(</a:t>
            </a:r>
            <a:r>
              <a:rPr lang="es-MX" sz="2600" dirty="0"/>
              <a:t> Secretaría de Infraestructura y Servicios </a:t>
            </a:r>
            <a:r>
              <a:rPr lang="es-MX" sz="2600" dirty="0" smtClean="0"/>
              <a:t>Públicos)</a:t>
            </a:r>
          </a:p>
          <a:p>
            <a:pPr marL="68580" indent="0">
              <a:buNone/>
            </a:pPr>
            <a:endParaRPr lang="es-MX" sz="2600" dirty="0" smtClean="0"/>
          </a:p>
          <a:p>
            <a:r>
              <a:rPr lang="es-MX" dirty="0" smtClean="0"/>
              <a:t>ENEE </a:t>
            </a:r>
          </a:p>
          <a:p>
            <a:pPr marL="68580" indent="0">
              <a:buNone/>
            </a:pPr>
            <a:r>
              <a:rPr lang="es-MX" sz="2600" dirty="0" smtClean="0"/>
              <a:t>(Empresa Nacional de Energía Eléctrica)</a:t>
            </a:r>
          </a:p>
        </p:txBody>
      </p:sp>
    </p:spTree>
    <p:extLst>
      <p:ext uri="{BB962C8B-B14F-4D97-AF65-F5344CB8AC3E}">
        <p14:creationId xmlns:p14="http://schemas.microsoft.com/office/powerpoint/2010/main" val="6288494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HN"/>
          </a:p>
        </p:txBody>
      </p:sp>
      <p:sp>
        <p:nvSpPr>
          <p:cNvPr id="3" name="2 Marcador de contenido"/>
          <p:cNvSpPr>
            <a:spLocks noGrp="1"/>
          </p:cNvSpPr>
          <p:nvPr>
            <p:ph idx="1"/>
          </p:nvPr>
        </p:nvSpPr>
        <p:spPr/>
        <p:txBody>
          <a:bodyPr/>
          <a:lstStyle/>
          <a:p>
            <a:endParaRPr lang="es-MX" dirty="0" smtClean="0"/>
          </a:p>
          <a:p>
            <a:r>
              <a:rPr lang="es-MX" dirty="0" smtClean="0"/>
              <a:t>HONDUTEL </a:t>
            </a:r>
            <a:endParaRPr lang="es-MX" dirty="0"/>
          </a:p>
          <a:p>
            <a:pPr marL="68580" indent="0">
              <a:buNone/>
            </a:pPr>
            <a:r>
              <a:rPr lang="es-MX" sz="2400" dirty="0"/>
              <a:t>(Empresa Hondureña de Telecomunicaciones</a:t>
            </a:r>
            <a:r>
              <a:rPr lang="es-MX" sz="2400" dirty="0" smtClean="0"/>
              <a:t>)</a:t>
            </a:r>
          </a:p>
          <a:p>
            <a:pPr marL="68580" indent="0">
              <a:buNone/>
            </a:pPr>
            <a:endParaRPr lang="es-MX" sz="2400" dirty="0"/>
          </a:p>
          <a:p>
            <a:r>
              <a:rPr lang="es-MX" dirty="0"/>
              <a:t>SANAA </a:t>
            </a:r>
          </a:p>
          <a:p>
            <a:pPr marL="68580" indent="0">
              <a:buNone/>
            </a:pPr>
            <a:r>
              <a:rPr lang="es-MX" sz="2400" dirty="0"/>
              <a:t>(Servicio Autónomo Nacional de Acueductos y Alcantarillados)</a:t>
            </a:r>
            <a:endParaRPr lang="es-HN" sz="2400" dirty="0"/>
          </a:p>
          <a:p>
            <a:endParaRPr lang="es-HN" dirty="0"/>
          </a:p>
        </p:txBody>
      </p:sp>
    </p:spTree>
    <p:extLst>
      <p:ext uri="{BB962C8B-B14F-4D97-AF65-F5344CB8AC3E}">
        <p14:creationId xmlns:p14="http://schemas.microsoft.com/office/powerpoint/2010/main" val="40749298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99592" y="548680"/>
            <a:ext cx="7772400" cy="5616624"/>
          </a:xfrm>
        </p:spPr>
        <p:txBody>
          <a:bodyPr>
            <a:normAutofit/>
          </a:bodyPr>
          <a:lstStyle/>
          <a:p>
            <a:pPr marL="68580" indent="0" algn="just">
              <a:buNone/>
            </a:pPr>
            <a:r>
              <a:rPr lang="es-MX" dirty="0" smtClean="0"/>
              <a:t>La estructura del Poder </a:t>
            </a:r>
            <a:r>
              <a:rPr lang="es-MX" dirty="0"/>
              <a:t>E</a:t>
            </a:r>
            <a:r>
              <a:rPr lang="es-MX" dirty="0" smtClean="0"/>
              <a:t>jecutivo esta agrupada en gabinetes sectoriales en donde el Presidente de la Republica nombro como Ministro </a:t>
            </a:r>
            <a:r>
              <a:rPr lang="es-MX" dirty="0"/>
              <a:t>General de Infraestructura Productiva </a:t>
            </a:r>
            <a:r>
              <a:rPr lang="es-MX" dirty="0" smtClean="0"/>
              <a:t>al Señor Roberto Ordoñez, quien </a:t>
            </a:r>
            <a:r>
              <a:rPr lang="es-MX" u="sng" dirty="0" smtClean="0"/>
              <a:t>dirige</a:t>
            </a:r>
            <a:r>
              <a:rPr lang="es-MX" dirty="0" smtClean="0"/>
              <a:t> 9 instituciones entre ellas:</a:t>
            </a:r>
          </a:p>
          <a:p>
            <a:pPr marL="68580" indent="0">
              <a:buNone/>
            </a:pPr>
            <a:endParaRPr lang="es-MX" dirty="0" smtClean="0"/>
          </a:p>
          <a:p>
            <a:pPr marL="68580" indent="0">
              <a:buNone/>
            </a:pPr>
            <a:r>
              <a:rPr lang="es-MX" dirty="0" smtClean="0"/>
              <a:t>INSEP                              SANAA                                  </a:t>
            </a:r>
          </a:p>
          <a:p>
            <a:pPr marL="68580" indent="0">
              <a:buNone/>
            </a:pPr>
            <a:r>
              <a:rPr lang="es-MX" dirty="0" smtClean="0"/>
              <a:t>ENEE                               HONDUTEL</a:t>
            </a:r>
            <a:endParaRPr lang="es-HN" dirty="0"/>
          </a:p>
        </p:txBody>
      </p:sp>
    </p:spTree>
    <p:extLst>
      <p:ext uri="{BB962C8B-B14F-4D97-AF65-F5344CB8AC3E}">
        <p14:creationId xmlns:p14="http://schemas.microsoft.com/office/powerpoint/2010/main" val="16141776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CONSTITUCIÓN DE LA RÉPUBLICA DE HONDURAS</a:t>
            </a:r>
            <a:br>
              <a:rPr lang="es-MX" dirty="0" smtClean="0"/>
            </a:br>
            <a:endParaRPr lang="es-HN" dirty="0"/>
          </a:p>
        </p:txBody>
      </p:sp>
      <p:sp>
        <p:nvSpPr>
          <p:cNvPr id="3" name="2 Marcador de contenido"/>
          <p:cNvSpPr>
            <a:spLocks noGrp="1"/>
          </p:cNvSpPr>
          <p:nvPr>
            <p:ph idx="1"/>
          </p:nvPr>
        </p:nvSpPr>
        <p:spPr>
          <a:xfrm>
            <a:off x="914400" y="2348880"/>
            <a:ext cx="7772400" cy="4006680"/>
          </a:xfrm>
        </p:spPr>
        <p:txBody>
          <a:bodyPr/>
          <a:lstStyle/>
          <a:p>
            <a:endParaRPr lang="es-MX" dirty="0" smtClean="0"/>
          </a:p>
          <a:p>
            <a:r>
              <a:rPr lang="es-MX" dirty="0" smtClean="0"/>
              <a:t>Articulo 90 </a:t>
            </a:r>
          </a:p>
          <a:p>
            <a:pPr marL="68580" indent="0">
              <a:buNone/>
            </a:pPr>
            <a:r>
              <a:rPr lang="es-MX" dirty="0" smtClean="0"/>
              <a:t>“Nadie puede ser juzgado sino por juez o tribunal competente con las formalidades, derechos y garantías que la Ley establece.”</a:t>
            </a:r>
            <a:endParaRPr lang="es-HN" dirty="0"/>
          </a:p>
        </p:txBody>
      </p:sp>
    </p:spTree>
    <p:extLst>
      <p:ext uri="{BB962C8B-B14F-4D97-AF65-F5344CB8AC3E}">
        <p14:creationId xmlns:p14="http://schemas.microsoft.com/office/powerpoint/2010/main" val="20690052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HN"/>
          </a:p>
        </p:txBody>
      </p:sp>
      <p:sp>
        <p:nvSpPr>
          <p:cNvPr id="3" name="2 Marcador de contenido"/>
          <p:cNvSpPr>
            <a:spLocks noGrp="1"/>
          </p:cNvSpPr>
          <p:nvPr>
            <p:ph idx="1"/>
          </p:nvPr>
        </p:nvSpPr>
        <p:spPr/>
        <p:txBody>
          <a:bodyPr/>
          <a:lstStyle/>
          <a:p>
            <a:pPr marL="68580" indent="0">
              <a:buNone/>
            </a:pPr>
            <a:endParaRPr lang="es-MX" dirty="0"/>
          </a:p>
          <a:p>
            <a:pPr marL="68580" indent="0" algn="ctr">
              <a:buNone/>
            </a:pPr>
            <a:r>
              <a:rPr lang="es-MX" sz="5400" dirty="0" smtClean="0"/>
              <a:t>GRACIAS</a:t>
            </a:r>
            <a:endParaRPr lang="es-HN" sz="5400" dirty="0"/>
          </a:p>
        </p:txBody>
      </p:sp>
    </p:spTree>
    <p:extLst>
      <p:ext uri="{BB962C8B-B14F-4D97-AF65-F5344CB8AC3E}">
        <p14:creationId xmlns:p14="http://schemas.microsoft.com/office/powerpoint/2010/main" val="21529583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CONCEPTO GENERAL DE “SUSPENSIÓN”</a:t>
            </a:r>
            <a:endParaRPr lang="es-HN" dirty="0"/>
          </a:p>
        </p:txBody>
      </p:sp>
      <p:sp>
        <p:nvSpPr>
          <p:cNvPr id="3" name="2 Marcador de contenido"/>
          <p:cNvSpPr>
            <a:spLocks noGrp="1"/>
          </p:cNvSpPr>
          <p:nvPr>
            <p:ph idx="1"/>
          </p:nvPr>
        </p:nvSpPr>
        <p:spPr>
          <a:xfrm>
            <a:off x="611560" y="2348880"/>
            <a:ext cx="8075240" cy="4006680"/>
          </a:xfrm>
        </p:spPr>
        <p:txBody>
          <a:bodyPr/>
          <a:lstStyle/>
          <a:p>
            <a:endParaRPr lang="es-MX" dirty="0" smtClean="0"/>
          </a:p>
          <a:p>
            <a:endParaRPr lang="es-MX" dirty="0"/>
          </a:p>
          <a:p>
            <a:r>
              <a:rPr lang="es-MX" dirty="0" smtClean="0"/>
              <a:t>Detención</a:t>
            </a:r>
            <a:r>
              <a:rPr lang="es-MX" dirty="0"/>
              <a:t> o </a:t>
            </a:r>
            <a:r>
              <a:rPr lang="es-MX" u="sng" dirty="0"/>
              <a:t>interrupción</a:t>
            </a:r>
            <a:r>
              <a:rPr lang="es-MX" dirty="0"/>
              <a:t> del desarrollo de una acción durante un tiempo o indefinidamente.</a:t>
            </a:r>
            <a:endParaRPr lang="es-HN" dirty="0"/>
          </a:p>
        </p:txBody>
      </p:sp>
    </p:spTree>
    <p:extLst>
      <p:ext uri="{BB962C8B-B14F-4D97-AF65-F5344CB8AC3E}">
        <p14:creationId xmlns:p14="http://schemas.microsoft.com/office/powerpoint/2010/main" val="20454277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CONCEPTO DE “SUSPENSIÓN” CONFORME AL CÓDIGO DEL TRABAJO</a:t>
            </a:r>
            <a:br>
              <a:rPr lang="es-MX" dirty="0" smtClean="0"/>
            </a:br>
            <a:endParaRPr lang="es-HN" dirty="0"/>
          </a:p>
        </p:txBody>
      </p:sp>
      <p:sp>
        <p:nvSpPr>
          <p:cNvPr id="3" name="2 Marcador de contenido"/>
          <p:cNvSpPr>
            <a:spLocks noGrp="1"/>
          </p:cNvSpPr>
          <p:nvPr>
            <p:ph idx="1"/>
          </p:nvPr>
        </p:nvSpPr>
        <p:spPr>
          <a:xfrm>
            <a:off x="914400" y="2708920"/>
            <a:ext cx="7772400" cy="3646640"/>
          </a:xfrm>
        </p:spPr>
        <p:txBody>
          <a:bodyPr>
            <a:normAutofit fontScale="92500" lnSpcReduction="20000"/>
          </a:bodyPr>
          <a:lstStyle/>
          <a:p>
            <a:pPr marL="68580" indent="0">
              <a:buNone/>
            </a:pPr>
            <a:r>
              <a:rPr lang="es-MX" dirty="0" smtClean="0"/>
              <a:t>Articulo 99 </a:t>
            </a:r>
          </a:p>
          <a:p>
            <a:pPr marL="68580" indent="0" algn="just">
              <a:buNone/>
            </a:pPr>
            <a:r>
              <a:rPr lang="es-MX" dirty="0" smtClean="0"/>
              <a:t>“</a:t>
            </a:r>
            <a:r>
              <a:rPr lang="es-MX" dirty="0"/>
              <a:t>La suspensión total o parcial de los contratos de trabajo no implica su terminación ni extingue los derechos y obligaciones que emanen de los mismos, en cuanto al reintegro al trabajo y continuidad del contrato.</a:t>
            </a:r>
          </a:p>
          <a:p>
            <a:pPr marL="68580" indent="0" algn="just">
              <a:buNone/>
            </a:pPr>
            <a:endParaRPr lang="es-MX" dirty="0" smtClean="0"/>
          </a:p>
          <a:p>
            <a:pPr marL="68580" indent="0" algn="just">
              <a:buNone/>
            </a:pPr>
            <a:r>
              <a:rPr lang="es-MX" dirty="0" smtClean="0"/>
              <a:t>La </a:t>
            </a:r>
            <a:r>
              <a:rPr lang="es-MX" dirty="0"/>
              <a:t>Suspensión puede afectar a todos lo contratos vigentes en una empresa o solo a parte de </a:t>
            </a:r>
            <a:r>
              <a:rPr lang="es-MX" dirty="0" smtClean="0"/>
              <a:t>ellos.</a:t>
            </a:r>
            <a:endParaRPr lang="es-MX" dirty="0"/>
          </a:p>
          <a:p>
            <a:pPr marL="68580" indent="0">
              <a:buNone/>
            </a:pPr>
            <a:endParaRPr lang="es-HN" dirty="0"/>
          </a:p>
        </p:txBody>
      </p:sp>
    </p:spTree>
    <p:extLst>
      <p:ext uri="{BB962C8B-B14F-4D97-AF65-F5344CB8AC3E}">
        <p14:creationId xmlns:p14="http://schemas.microsoft.com/office/powerpoint/2010/main" val="22600542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CAUSAS DE SUSPENSIÓN DE LOS CONTRATOS DE TRABAJO</a:t>
            </a:r>
            <a:endParaRPr lang="es-HN" dirty="0"/>
          </a:p>
        </p:txBody>
      </p:sp>
      <p:sp>
        <p:nvSpPr>
          <p:cNvPr id="3" name="2 Marcador de contenido"/>
          <p:cNvSpPr>
            <a:spLocks noGrp="1"/>
          </p:cNvSpPr>
          <p:nvPr>
            <p:ph idx="1"/>
          </p:nvPr>
        </p:nvSpPr>
        <p:spPr/>
        <p:txBody>
          <a:bodyPr>
            <a:normAutofit/>
          </a:bodyPr>
          <a:lstStyle/>
          <a:p>
            <a:pPr marL="68580" indent="0">
              <a:buNone/>
            </a:pPr>
            <a:r>
              <a:rPr lang="es-MX" dirty="0" smtClean="0"/>
              <a:t>Articulo 100 del Código del Trabajo:</a:t>
            </a:r>
          </a:p>
          <a:p>
            <a:pPr marL="68580" indent="0" algn="just">
              <a:buNone/>
            </a:pPr>
            <a:r>
              <a:rPr lang="es-MX" dirty="0" smtClean="0"/>
              <a:t>“</a:t>
            </a:r>
            <a:r>
              <a:rPr lang="es-MX" dirty="0"/>
              <a:t>Son causas de suspensión de los contratos de trabajo sin responsabilidad para las partes:</a:t>
            </a:r>
          </a:p>
          <a:p>
            <a:pPr marL="68580" indent="0" algn="just">
              <a:buNone/>
            </a:pPr>
            <a:r>
              <a:rPr lang="es-MX" dirty="0"/>
              <a:t>1°- La falta de materia prima o fuerza motriz en la negociación siempre que no fuere imputable al patrono;</a:t>
            </a:r>
            <a:endParaRPr lang="es-MX" dirty="0"/>
          </a:p>
          <a:p>
            <a:pPr marL="68580" indent="0" algn="just">
              <a:buNone/>
            </a:pPr>
            <a:r>
              <a:rPr lang="es-MX" dirty="0"/>
              <a:t>2°- La fuerza mayor o caso fortuito cuando traiga como consecuencia necesaria, inmediata y directa la suspensión del trabajo;</a:t>
            </a:r>
            <a:endParaRPr lang="es-MX" dirty="0"/>
          </a:p>
          <a:p>
            <a:pPr marL="68580" indent="0">
              <a:buNone/>
            </a:pPr>
            <a:endParaRPr lang="es-HN" dirty="0"/>
          </a:p>
        </p:txBody>
      </p:sp>
    </p:spTree>
    <p:extLst>
      <p:ext uri="{BB962C8B-B14F-4D97-AF65-F5344CB8AC3E}">
        <p14:creationId xmlns:p14="http://schemas.microsoft.com/office/powerpoint/2010/main" val="34254545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HN"/>
          </a:p>
        </p:txBody>
      </p:sp>
      <p:sp>
        <p:nvSpPr>
          <p:cNvPr id="3" name="2 Marcador de contenido"/>
          <p:cNvSpPr>
            <a:spLocks noGrp="1"/>
          </p:cNvSpPr>
          <p:nvPr>
            <p:ph idx="1"/>
          </p:nvPr>
        </p:nvSpPr>
        <p:spPr/>
        <p:txBody>
          <a:bodyPr>
            <a:normAutofit fontScale="92500" lnSpcReduction="20000"/>
          </a:bodyPr>
          <a:lstStyle/>
          <a:p>
            <a:pPr marL="68580" indent="0" algn="just">
              <a:buNone/>
            </a:pPr>
            <a:r>
              <a:rPr lang="es-MX" dirty="0"/>
              <a:t>3°- El exceso de producción, atendiendo a sus posibilidades económicas y a las circunstancias del mercado en una empresa determinada</a:t>
            </a:r>
            <a:r>
              <a:rPr lang="es-MX" dirty="0" smtClean="0"/>
              <a:t>;</a:t>
            </a:r>
          </a:p>
          <a:p>
            <a:pPr marL="68580" indent="0" algn="just">
              <a:buNone/>
            </a:pPr>
            <a:endParaRPr lang="es-MX" dirty="0"/>
          </a:p>
          <a:p>
            <a:pPr marL="68580" indent="0" algn="just">
              <a:buNone/>
            </a:pPr>
            <a:r>
              <a:rPr lang="es-MX" dirty="0"/>
              <a:t>4°- La imposibilidad de explotar la empresa con un mínimo razonable de utilidad</a:t>
            </a:r>
            <a:r>
              <a:rPr lang="es-MX" dirty="0" smtClean="0"/>
              <a:t>;</a:t>
            </a:r>
          </a:p>
          <a:p>
            <a:pPr marL="68580" indent="0" algn="just">
              <a:buNone/>
            </a:pPr>
            <a:endParaRPr lang="es-MX" dirty="0"/>
          </a:p>
          <a:p>
            <a:pPr marL="68580" indent="0" algn="just">
              <a:buNone/>
            </a:pPr>
            <a:r>
              <a:rPr lang="es-MX" dirty="0"/>
              <a:t>5°- La falta de fondos y la imposibilidad de obtenerlos para la prosecución normal de los trabajos, si se comprueba plenamente por el patrono;</a:t>
            </a:r>
          </a:p>
          <a:p>
            <a:endParaRPr lang="es-HN" dirty="0"/>
          </a:p>
        </p:txBody>
      </p:sp>
    </p:spTree>
    <p:extLst>
      <p:ext uri="{BB962C8B-B14F-4D97-AF65-F5344CB8AC3E}">
        <p14:creationId xmlns:p14="http://schemas.microsoft.com/office/powerpoint/2010/main" val="18957906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PROCEDIMIENTO DE LA SUSPENSIÓN DE LOS CONTRATOS DE TRABAJO</a:t>
            </a:r>
            <a:br>
              <a:rPr lang="es-MX" dirty="0" smtClean="0"/>
            </a:br>
            <a:endParaRPr lang="es-HN" dirty="0"/>
          </a:p>
        </p:txBody>
      </p:sp>
      <p:sp>
        <p:nvSpPr>
          <p:cNvPr id="3" name="2 Marcador de contenido"/>
          <p:cNvSpPr>
            <a:spLocks noGrp="1"/>
          </p:cNvSpPr>
          <p:nvPr>
            <p:ph idx="1"/>
          </p:nvPr>
        </p:nvSpPr>
        <p:spPr>
          <a:xfrm>
            <a:off x="914400" y="2492896"/>
            <a:ext cx="7772400" cy="3862664"/>
          </a:xfrm>
        </p:spPr>
        <p:txBody>
          <a:bodyPr>
            <a:normAutofit fontScale="85000" lnSpcReduction="10000"/>
          </a:bodyPr>
          <a:lstStyle/>
          <a:p>
            <a:pPr marL="68580" indent="0">
              <a:buNone/>
            </a:pPr>
            <a:r>
              <a:rPr lang="es-MX" dirty="0" smtClean="0"/>
              <a:t>Articulo 101 del Código del Trabajo:</a:t>
            </a:r>
          </a:p>
          <a:p>
            <a:pPr marL="68580" indent="0" algn="just">
              <a:buNone/>
            </a:pPr>
            <a:r>
              <a:rPr lang="es-MX" dirty="0" smtClean="0"/>
              <a:t>“La </a:t>
            </a:r>
            <a:r>
              <a:rPr lang="es-MX" dirty="0"/>
              <a:t>suspensión de los contratos de trabajo surtirá efecto desde la conclusión del día en que ocurrió el hecho que le dio origen, siempre que la comprobación de la causa en que se funde se inicie ante la Secretaria de Trabajo y Previsión Social o ante los representantes de la misma debidamente autorizados, dentro de los tres (3) días posteriores al ya mencionado, o treinta (30) días antes de la suspensión, cuando el hecho que la origine sea previsible</a:t>
            </a:r>
            <a:r>
              <a:rPr lang="es-MX" dirty="0" smtClean="0"/>
              <a:t>.”</a:t>
            </a:r>
            <a:endParaRPr lang="es-MX" dirty="0"/>
          </a:p>
          <a:p>
            <a:pPr marL="68580" indent="0">
              <a:buNone/>
            </a:pPr>
            <a:endParaRPr lang="es-HN" dirty="0"/>
          </a:p>
        </p:txBody>
      </p:sp>
    </p:spTree>
    <p:extLst>
      <p:ext uri="{BB962C8B-B14F-4D97-AF65-F5344CB8AC3E}">
        <p14:creationId xmlns:p14="http://schemas.microsoft.com/office/powerpoint/2010/main" val="29607314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HN"/>
          </a:p>
        </p:txBody>
      </p:sp>
      <p:sp>
        <p:nvSpPr>
          <p:cNvPr id="3" name="2 Marcador de contenido"/>
          <p:cNvSpPr>
            <a:spLocks noGrp="1"/>
          </p:cNvSpPr>
          <p:nvPr>
            <p:ph idx="1"/>
          </p:nvPr>
        </p:nvSpPr>
        <p:spPr/>
        <p:txBody>
          <a:bodyPr/>
          <a:lstStyle/>
          <a:p>
            <a:pPr marL="68580" indent="0" algn="just">
              <a:buNone/>
            </a:pPr>
            <a:r>
              <a:rPr lang="es-MX" dirty="0"/>
              <a:t>Si la Secretaria de Trabajo y Previsión Social no autorizare la suspensión por no existir la causa alegada o por ser esta injusta, la declarara sin lugar, y los trabajadores podrán ejercitar sus derechos emanados del contrato de trabajo, de las leyes y reglamentos laborales y demás disposiciones aplicables, por la responsabilidad que competa al </a:t>
            </a:r>
            <a:r>
              <a:rPr lang="es-MX" dirty="0" smtClean="0"/>
              <a:t>patrono.</a:t>
            </a:r>
            <a:endParaRPr lang="es-MX" dirty="0"/>
          </a:p>
          <a:p>
            <a:pPr marL="68580" indent="0">
              <a:buNone/>
            </a:pPr>
            <a:endParaRPr lang="es-HN" dirty="0"/>
          </a:p>
        </p:txBody>
      </p:sp>
    </p:spTree>
    <p:extLst>
      <p:ext uri="{BB962C8B-B14F-4D97-AF65-F5344CB8AC3E}">
        <p14:creationId xmlns:p14="http://schemas.microsoft.com/office/powerpoint/2010/main" val="3876769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PREAVISO</a:t>
            </a:r>
            <a:endParaRPr lang="es-HN" dirty="0"/>
          </a:p>
        </p:txBody>
      </p:sp>
      <p:sp>
        <p:nvSpPr>
          <p:cNvPr id="3" name="2 Marcador de contenido"/>
          <p:cNvSpPr>
            <a:spLocks noGrp="1"/>
          </p:cNvSpPr>
          <p:nvPr>
            <p:ph idx="1"/>
          </p:nvPr>
        </p:nvSpPr>
        <p:spPr/>
        <p:txBody>
          <a:bodyPr>
            <a:normAutofit fontScale="85000" lnSpcReduction="20000"/>
          </a:bodyPr>
          <a:lstStyle/>
          <a:p>
            <a:pPr marL="68580" indent="0">
              <a:buNone/>
            </a:pPr>
            <a:r>
              <a:rPr lang="es-MX" dirty="0" smtClean="0"/>
              <a:t>Articulo 102 del Código de Trabajo:</a:t>
            </a:r>
          </a:p>
          <a:p>
            <a:pPr algn="just"/>
            <a:r>
              <a:rPr lang="es-MX" dirty="0"/>
              <a:t>El patrono cuando vaya a suspender las labores por cualquiera de las causas primera, tercera, cuarta y quinta del artículo 100 estará obligado A dar aviso a los trabajadores afectados, con treinta (30) días de anticipación a la interrupción de los trabajos.</a:t>
            </a:r>
          </a:p>
          <a:p>
            <a:pPr algn="just"/>
            <a:r>
              <a:rPr lang="es-MX" dirty="0"/>
              <a:t>Si interrumpe los trabajos sin dar el aviso a que se refiere el párrafo anterior, tendrá que indemnizar a los trabajadores con treinta (30) días de salario, y si dado el aviso, los interrumpe antes del vencimiento del plazo estipulado, deberá pagar a los trabajadores el salario que habrían devengado en los días que falten para que termine el plazo indicado.</a:t>
            </a:r>
          </a:p>
          <a:p>
            <a:pPr marL="68580" indent="0">
              <a:buNone/>
            </a:pPr>
            <a:endParaRPr lang="es-HN" dirty="0"/>
          </a:p>
        </p:txBody>
      </p:sp>
    </p:spTree>
    <p:extLst>
      <p:ext uri="{BB962C8B-B14F-4D97-AF65-F5344CB8AC3E}">
        <p14:creationId xmlns:p14="http://schemas.microsoft.com/office/powerpoint/2010/main" val="2349136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HN"/>
          </a:p>
        </p:txBody>
      </p:sp>
      <p:sp>
        <p:nvSpPr>
          <p:cNvPr id="3" name="2 Marcador de contenido"/>
          <p:cNvSpPr>
            <a:spLocks noGrp="1"/>
          </p:cNvSpPr>
          <p:nvPr>
            <p:ph idx="1"/>
          </p:nvPr>
        </p:nvSpPr>
        <p:spPr/>
        <p:txBody>
          <a:bodyPr>
            <a:normAutofit fontScale="92500" lnSpcReduction="20000"/>
          </a:bodyPr>
          <a:lstStyle/>
          <a:p>
            <a:pPr marL="68580" indent="0" algn="just">
              <a:buNone/>
            </a:pPr>
            <a:r>
              <a:rPr lang="es-MX" dirty="0"/>
              <a:t>El patrono dará el aviso por escrito a los trabajadores, con copia para el Ministerio de Trabajo y Previsión Social, quien inmediatamente le dará un acuse de recibo como prueba de haber hecho el aviso. El patrono quedará obligado a lo que dispone este artículo, aun cuando el ministerio apruebe la suspensión.</a:t>
            </a:r>
          </a:p>
          <a:p>
            <a:pPr marL="68580" indent="0" algn="just">
              <a:buNone/>
            </a:pPr>
            <a:r>
              <a:rPr lang="es-MX" dirty="0"/>
              <a:t>En los casos previstos en el presente artículo el poder ejecutivo podrá dictar medidas de emergencia que, sin lesionar los intereses patronales, den por resultado el alivio de la situación económica de los </a:t>
            </a:r>
            <a:r>
              <a:rPr lang="es-MX" dirty="0" smtClean="0"/>
              <a:t>trabajadores.</a:t>
            </a:r>
            <a:endParaRPr lang="es-MX" dirty="0"/>
          </a:p>
          <a:p>
            <a:pPr marL="68580" indent="0">
              <a:buNone/>
            </a:pPr>
            <a:endParaRPr lang="es-HN" dirty="0"/>
          </a:p>
        </p:txBody>
      </p:sp>
    </p:spTree>
    <p:extLst>
      <p:ext uri="{BB962C8B-B14F-4D97-AF65-F5344CB8AC3E}">
        <p14:creationId xmlns:p14="http://schemas.microsoft.com/office/powerpoint/2010/main" val="185610535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74</TotalTime>
  <Words>744</Words>
  <Application>Microsoft Office PowerPoint</Application>
  <PresentationFormat>Presentación en pantalla (4:3)</PresentationFormat>
  <Paragraphs>57</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Metro</vt:lpstr>
      <vt:lpstr>    SUSPENSIÓN DE LOS CONTRATOS DE TRABAJO </vt:lpstr>
      <vt:lpstr>CONCEPTO GENERAL DE “SUSPENSIÓN”</vt:lpstr>
      <vt:lpstr>CONCEPTO DE “SUSPENSIÓN” CONFORME AL CÓDIGO DEL TRABAJO </vt:lpstr>
      <vt:lpstr>CAUSAS DE SUSPENSIÓN DE LOS CONTRATOS DE TRABAJO</vt:lpstr>
      <vt:lpstr>Presentación de PowerPoint</vt:lpstr>
      <vt:lpstr>PROCEDIMIENTO DE LA SUSPENSIÓN DE LOS CONTRATOS DE TRABAJO </vt:lpstr>
      <vt:lpstr>Presentación de PowerPoint</vt:lpstr>
      <vt:lpstr>PREAVISO</vt:lpstr>
      <vt:lpstr>Presentación de PowerPoint</vt:lpstr>
      <vt:lpstr>DESPIDO POSTERIOR A UNA SUSPENSIÓN</vt:lpstr>
      <vt:lpstr>SUSPENSIÓN DE LOS CONTRATOS DE TRABAJO DEL SECTOR PÚBLICO  </vt:lpstr>
      <vt:lpstr>Presentación de PowerPoint</vt:lpstr>
      <vt:lpstr>Presentación de PowerPoint</vt:lpstr>
      <vt:lpstr>CONSTITUCIÓN DE LA RÉPUBLICA DE HONDURAS </vt:lpstr>
      <vt:lpstr>Presentación de PowerPoint</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SUSPENSIÓN DE LOS CONTRATOS DE TRABAJO</dc:title>
  <dc:creator>Dassa</dc:creator>
  <cp:lastModifiedBy>Dassa</cp:lastModifiedBy>
  <cp:revision>7</cp:revision>
  <dcterms:created xsi:type="dcterms:W3CDTF">2015-06-17T14:48:06Z</dcterms:created>
  <dcterms:modified xsi:type="dcterms:W3CDTF">2015-06-17T16:02:59Z</dcterms:modified>
</cp:coreProperties>
</file>